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73" r:id="rId7"/>
    <p:sldId id="259" r:id="rId8"/>
    <p:sldId id="274" r:id="rId9"/>
    <p:sldId id="260" r:id="rId10"/>
    <p:sldId id="266" r:id="rId11"/>
    <p:sldId id="275" r:id="rId12"/>
    <p:sldId id="280" r:id="rId13"/>
    <p:sldId id="282" r:id="rId14"/>
    <p:sldId id="281" r:id="rId15"/>
    <p:sldId id="284" r:id="rId16"/>
    <p:sldId id="279" r:id="rId17"/>
    <p:sldId id="287" r:id="rId18"/>
    <p:sldId id="285" r:id="rId19"/>
    <p:sldId id="286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5356" autoAdjust="0"/>
  </p:normalViewPr>
  <p:slideViewPr>
    <p:cSldViewPr snapToGrid="0" showGuides="1">
      <p:cViewPr varScale="1">
        <p:scale>
          <a:sx n="83" d="100"/>
          <a:sy n="83" d="100"/>
        </p:scale>
        <p:origin x="701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373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23CEAAF3-9831-450B-8D59-2C09DB96C8FC}" type="datetimeFigureOut">
              <a:rPr lang="en-US" altLang="zh-CN"/>
              <a:t>5/16/2017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06834459-7356-44BF-850D-8B30C4FB3B6B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2D50CD79-FC16-4410-AB61-17F26E6D3BC8}" type="datetimeFigureOut">
              <a:t>5/16/2017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0A3C37BE-C303-496D-B5CD-85F2937540F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sz="12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注意： </a:t>
            </a:r>
            <a:r>
              <a:rPr lang="zh-CN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想要 </a:t>
            </a:r>
            <a:r>
              <a:rPr 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在此幻灯片上使用不同的 </a:t>
            </a:r>
            <a:r>
              <a:rPr lang="zh-CN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图像？请选择 </a:t>
            </a:r>
            <a:r>
              <a:rPr 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该图片并将其删除。 </a:t>
            </a:r>
            <a:r>
              <a:rPr lang="zh-CN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现在， </a:t>
            </a:r>
            <a:r>
              <a:rPr 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在占位符中单击“图片”图标以便插入自己的图像。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zh-CN" smtClean="0"/>
              <a:t>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10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92079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11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91481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12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46279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13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08199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15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08822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16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7172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zh-CN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96805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98993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60024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7902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70891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31467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60419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1554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  <p:grpSp>
        <p:nvGrpSpPr>
          <p:cNvPr id="7" name="组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直线连接线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（带图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直线连接线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直线连接线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 latinLnBrk="0">
              <a:buNone/>
              <a:defRPr lang="zh-CN"/>
            </a:lvl1pPr>
          </a:lstStyle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线连接线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线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/>
            </a:p>
          </p:txBody>
        </p:sp>
        <p:grpSp>
          <p:nvGrpSpPr>
            <p:cNvPr id="11" name="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线连接线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线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 latinLnBrk="0">
              <a:defRPr lang="zh-CN" sz="4400" cap="all" baseline="0">
                <a:solidFill>
                  <a:schemeClr val="bg1"/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6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  <a:p>
            <a:pPr lvl="5"/>
            <a:r>
              <a:rPr lang="zh-CN"/>
              <a:t>第六级</a:t>
            </a:r>
          </a:p>
          <a:p>
            <a:pPr lvl="6"/>
            <a:r>
              <a:rPr lang="zh-CN"/>
              <a:t>第七级</a:t>
            </a:r>
          </a:p>
          <a:p>
            <a:pPr lvl="7"/>
            <a:r>
              <a:rPr lang="zh-CN"/>
              <a:t>第八级</a:t>
            </a:r>
          </a:p>
          <a:p>
            <a:pPr lvl="8"/>
            <a:r>
              <a:rPr lang="zh-CN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15" name="组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直线连接线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882161" y="2174863"/>
            <a:ext cx="5734050" cy="2219691"/>
          </a:xfrm>
        </p:spPr>
        <p:txBody>
          <a:bodyPr anchor="ctr">
            <a:normAutofit/>
          </a:bodyPr>
          <a:lstStyle/>
          <a:p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emantic Annotation </a:t>
            </a:r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ystem for Web of Things</a:t>
            </a:r>
            <a:endParaRPr lang="zh-CN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占位符 3" descr="书桌上翻开的书，背景为模糊的书架" title="示例图片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640622" y="4746245"/>
            <a:ext cx="5734050" cy="955565"/>
          </a:xfrm>
        </p:spPr>
        <p:txBody>
          <a:bodyPr>
            <a:normAutofit lnSpcReduction="10000"/>
          </a:bodyPr>
          <a:lstStyle/>
          <a:p>
            <a:pPr algn="ctr">
              <a:defRPr/>
            </a:pPr>
            <a:r>
              <a:rPr lang="en-US" sz="1600" dirty="0"/>
              <a:t>Du Sicong</a:t>
            </a:r>
          </a:p>
          <a:p>
            <a:pPr algn="ctr">
              <a:defRPr/>
            </a:pPr>
            <a:r>
              <a:rPr lang="en-US" sz="1600" dirty="0"/>
              <a:t>BUPT number : 2013213144</a:t>
            </a:r>
          </a:p>
          <a:p>
            <a:pPr algn="ctr">
              <a:defRPr/>
            </a:pPr>
            <a:r>
              <a:rPr lang="en-US" sz="1600" dirty="0"/>
              <a:t>QM number : </a:t>
            </a:r>
            <a:r>
              <a:rPr lang="en-US" sz="1600" dirty="0" smtClean="0"/>
              <a:t>130801256</a:t>
            </a:r>
          </a:p>
          <a:p>
            <a:pPr algn="ctr">
              <a:defRPr/>
            </a:pPr>
            <a:r>
              <a:rPr lang="en-US" sz="1600" dirty="0" smtClean="0"/>
              <a:t>Project No. : RC_3144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Manual annotation tool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899" y="1600201"/>
            <a:ext cx="3852717" cy="41362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Input UI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10</a:t>
            </a:fld>
            <a:endParaRPr lang="en-US" altLang="zh-CN"/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593" y="2126828"/>
            <a:ext cx="6792072" cy="364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20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Manual annotation tool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899" y="1600201"/>
            <a:ext cx="7189356" cy="413624"/>
          </a:xfrm>
        </p:spPr>
        <p:txBody>
          <a:bodyPr>
            <a:normAutofit/>
          </a:bodyPr>
          <a:lstStyle/>
          <a:p>
            <a:r>
              <a:rPr lang="en-GB" dirty="0"/>
              <a:t>L</a:t>
            </a:r>
            <a:r>
              <a:rPr lang="en-GB" dirty="0" smtClean="0"/>
              <a:t>ocal </a:t>
            </a:r>
            <a:r>
              <a:rPr lang="en-GB" dirty="0"/>
              <a:t>knowledge base after </a:t>
            </a:r>
            <a:r>
              <a:rPr lang="en-GB" dirty="0" smtClean="0"/>
              <a:t>manual </a:t>
            </a:r>
            <a:r>
              <a:rPr lang="en-GB" dirty="0"/>
              <a:t>annotation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11</a:t>
            </a:fld>
            <a:endParaRPr lang="en-US" altLang="zh-CN"/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090" y="2013825"/>
            <a:ext cx="7532110" cy="376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50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Automatic annotation tool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12</a:t>
            </a:fld>
            <a:endParaRPr lang="en-US" altLang="zh-CN"/>
          </a:p>
        </p:txBody>
      </p:sp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920" y="2977718"/>
            <a:ext cx="5403865" cy="12987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6907" y="1597891"/>
            <a:ext cx="500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Factor graph model</a:t>
            </a:r>
            <a:endParaRPr lang="en-US" b="1" dirty="0"/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375" y="1597891"/>
            <a:ext cx="4454814" cy="457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6020234" y="3442349"/>
            <a:ext cx="840509" cy="369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6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Automatic annotation tool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13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1006907" y="1597891"/>
            <a:ext cx="5005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  </a:t>
            </a:r>
            <a:r>
              <a:rPr lang="en-US" b="1" dirty="0" smtClean="0"/>
              <a:t>Message passing</a:t>
            </a:r>
          </a:p>
          <a:p>
            <a:pPr marL="285750" indent="-285750">
              <a:buFont typeface="Wingdings" panose="05000000000000000000" pitchFamily="2" charset="2"/>
              <a:buChar char=""/>
            </a:pPr>
            <a:r>
              <a:rPr lang="en-US" b="1" dirty="0" smtClean="0">
                <a:sym typeface="Wingdings" panose="05000000000000000000" pitchFamily="2" charset="2"/>
              </a:rPr>
              <a:t>Iterative</a:t>
            </a:r>
          </a:p>
          <a:p>
            <a:pPr marL="285750" indent="-285750">
              <a:buFont typeface="Wingdings" panose="05000000000000000000" pitchFamily="2" charset="2"/>
              <a:buChar char=""/>
            </a:pPr>
            <a:r>
              <a:rPr lang="en-US" b="1" dirty="0" smtClean="0">
                <a:sym typeface="Wingdings" panose="05000000000000000000" pitchFamily="2" charset="2"/>
              </a:rPr>
              <a:t>Entity linking</a:t>
            </a:r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36" y="1597891"/>
            <a:ext cx="4454814" cy="457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61" y="3023645"/>
            <a:ext cx="6818135" cy="136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63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Automatic annotation tool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14</a:t>
            </a:fld>
            <a:endParaRPr lang="en-US" altLang="zh-CN"/>
          </a:p>
        </p:txBody>
      </p:sp>
      <p:pic>
        <p:nvPicPr>
          <p:cNvPr id="6" name="Content Placeholder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56400" y="4414838"/>
            <a:ext cx="930275" cy="992187"/>
          </a:xfrm>
          <a:prstGeom prst="rect">
            <a:avLst/>
          </a:prstGeom>
        </p:spPr>
      </p:pic>
      <p:pic>
        <p:nvPicPr>
          <p:cNvPr id="7" name="Content Placeholder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5" y="4503738"/>
            <a:ext cx="928688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loud Callout 7"/>
          <p:cNvSpPr/>
          <p:nvPr/>
        </p:nvSpPr>
        <p:spPr>
          <a:xfrm>
            <a:off x="1512888" y="2536825"/>
            <a:ext cx="2581275" cy="1333500"/>
          </a:xfrm>
          <a:prstGeom prst="cloudCallout">
            <a:avLst>
              <a:gd name="adj1" fmla="val -79162"/>
              <a:gd name="adj2" fmla="val -2528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0" y="2833688"/>
            <a:ext cx="1146175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Callout 9"/>
          <p:cNvSpPr/>
          <p:nvPr/>
        </p:nvSpPr>
        <p:spPr>
          <a:xfrm>
            <a:off x="7448550" y="3557588"/>
            <a:ext cx="1673225" cy="857250"/>
          </a:xfrm>
          <a:prstGeom prst="wedgeEllipseCallout">
            <a:avLst>
              <a:gd name="adj1" fmla="val -40155"/>
              <a:gd name="adj2" fmla="val 625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686675" y="3752850"/>
            <a:ext cx="1268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>
                <a:solidFill>
                  <a:schemeClr val="tx1"/>
                </a:solidFill>
                <a:cs typeface="幼圆"/>
              </a:rPr>
              <a:t>Jena-TDB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33925" y="3660775"/>
            <a:ext cx="536575" cy="7540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exagon 12"/>
          <p:cNvSpPr/>
          <p:nvPr/>
        </p:nvSpPr>
        <p:spPr>
          <a:xfrm>
            <a:off x="5183188" y="2816225"/>
            <a:ext cx="1060450" cy="914400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183063" y="3265488"/>
            <a:ext cx="966787" cy="7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211888" y="3452813"/>
            <a:ext cx="836612" cy="866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32"/>
          <p:cNvSpPr txBox="1">
            <a:spLocks noChangeArrowheads="1"/>
          </p:cNvSpPr>
          <p:nvPr/>
        </p:nvSpPr>
        <p:spPr bwMode="auto">
          <a:xfrm>
            <a:off x="5168900" y="2941638"/>
            <a:ext cx="1089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EL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module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899" y="1600201"/>
            <a:ext cx="3852717" cy="41362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Proof-of-concept Implementation</a:t>
            </a:r>
            <a:endParaRPr lang="zh-CN" dirty="0"/>
          </a:p>
        </p:txBody>
      </p:sp>
      <p:sp>
        <p:nvSpPr>
          <p:cNvPr id="18" name="Oval Callout 17"/>
          <p:cNvSpPr/>
          <p:nvPr/>
        </p:nvSpPr>
        <p:spPr>
          <a:xfrm>
            <a:off x="2392363" y="5495925"/>
            <a:ext cx="1674812" cy="857250"/>
          </a:xfrm>
          <a:prstGeom prst="wedgeEllipseCallout">
            <a:avLst>
              <a:gd name="adj1" fmla="val 55124"/>
              <a:gd name="adj2" fmla="val -10029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TextBox 13"/>
          <p:cNvSpPr txBox="1">
            <a:spLocks noChangeArrowheads="1"/>
          </p:cNvSpPr>
          <p:nvPr/>
        </p:nvSpPr>
        <p:spPr bwMode="auto">
          <a:xfrm>
            <a:off x="2776538" y="5740400"/>
            <a:ext cx="892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>
                <a:solidFill>
                  <a:schemeClr val="tx1"/>
                </a:solidFill>
                <a:cs typeface="幼圆"/>
              </a:rPr>
              <a:t>Mysql</a:t>
            </a:r>
            <a:endParaRPr lang="en-U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43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Automatic annotation tool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899" y="1600201"/>
            <a:ext cx="7189356" cy="413624"/>
          </a:xfrm>
        </p:spPr>
        <p:txBody>
          <a:bodyPr>
            <a:normAutofit/>
          </a:bodyPr>
          <a:lstStyle/>
          <a:p>
            <a:r>
              <a:rPr lang="en-GB" dirty="0"/>
              <a:t>L</a:t>
            </a:r>
            <a:r>
              <a:rPr lang="en-GB" dirty="0" smtClean="0"/>
              <a:t>ocal </a:t>
            </a:r>
            <a:r>
              <a:rPr lang="en-GB" dirty="0"/>
              <a:t>knowledge base after </a:t>
            </a:r>
            <a:r>
              <a:rPr lang="en-GB" dirty="0" smtClean="0"/>
              <a:t>automatic </a:t>
            </a:r>
            <a:r>
              <a:rPr lang="en-GB" dirty="0"/>
              <a:t>annotation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15</a:t>
            </a:fld>
            <a:endParaRPr lang="en-US" altLang="zh-CN"/>
          </a:p>
        </p:txBody>
      </p:sp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36" y="2258435"/>
            <a:ext cx="7049492" cy="3662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846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Usage of the knowledge graph 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899" y="1600200"/>
            <a:ext cx="7189356" cy="1355435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 </a:t>
            </a:r>
            <a:r>
              <a:rPr lang="en-US" dirty="0" smtClean="0">
                <a:sym typeface="Wingdings" panose="05000000000000000000" pitchFamily="2" charset="2"/>
              </a:rPr>
              <a:t>  </a:t>
            </a:r>
            <a:r>
              <a:rPr lang="en-US" dirty="0" smtClean="0"/>
              <a:t>Anomaly diagnosis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"/>
            </a:pPr>
            <a:r>
              <a:rPr lang="en-US" dirty="0" smtClean="0">
                <a:sym typeface="Wingdings" panose="05000000000000000000" pitchFamily="2" charset="2"/>
              </a:rPr>
              <a:t>Automatic controlling</a:t>
            </a:r>
          </a:p>
          <a:p>
            <a:pPr marL="285750" indent="-285750">
              <a:buFont typeface="Wingdings" panose="05000000000000000000" pitchFamily="2" charset="2"/>
              <a:buChar char=""/>
            </a:pPr>
            <a:r>
              <a:rPr lang="en-US" dirty="0" smtClean="0">
                <a:sym typeface="Wingdings" panose="05000000000000000000" pitchFamily="2" charset="2"/>
              </a:rPr>
              <a:t>Semantic searching</a:t>
            </a:r>
            <a:endParaRPr lang="en-US" dirty="0">
              <a:sym typeface="Wingdings" panose="05000000000000000000" pitchFamily="2" charset="2"/>
            </a:endParaRPr>
          </a:p>
          <a:p>
            <a:endParaRPr lang="en-US" altLang="zh-CN" dirty="0" smtClean="0">
              <a:sym typeface="Wingdings" panose="05000000000000000000" pitchFamily="2" charset="2"/>
            </a:endParaRPr>
          </a:p>
          <a:p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16</a:t>
            </a:fld>
            <a:endParaRPr lang="en-US" altLang="zh-CN"/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38" y="2774156"/>
            <a:ext cx="6122987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jiegu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67" y="4129591"/>
            <a:ext cx="6113462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6" r="-188"/>
          <a:stretch>
            <a:fillRect/>
          </a:stretch>
        </p:blipFill>
        <p:spPr bwMode="auto">
          <a:xfrm>
            <a:off x="7728019" y="2774155"/>
            <a:ext cx="3057525" cy="357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6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 YOU!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623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Web of Things</a:t>
            </a:r>
            <a:endParaRPr lang="zh-CN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Reuse web pattern and protocols</a:t>
            </a:r>
            <a:endParaRPr lang="zh-CN" dirty="0"/>
          </a:p>
          <a:p>
            <a:r>
              <a:rPr lang="en-US" altLang="zh-CN" dirty="0" smtClean="0"/>
              <a:t>Simplify the application creation </a:t>
            </a:r>
            <a:endParaRPr lang="zh-CN" dirty="0"/>
          </a:p>
          <a:p>
            <a:r>
              <a:rPr lang="en-US" altLang="zh-CN" dirty="0" smtClean="0"/>
              <a:t>Make things part of WWW</a:t>
            </a:r>
            <a:endParaRPr lang="zh-C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</a:t>
            </a:fld>
            <a:endParaRPr lang="en-US" altLang="zh-C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452" y="1600200"/>
            <a:ext cx="56197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Semantic annotation</a:t>
            </a:r>
            <a:endParaRPr lang="zh-CN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Metadata </a:t>
            </a:r>
          </a:p>
          <a:p>
            <a:r>
              <a:rPr lang="en-US" altLang="zh-CN" dirty="0"/>
              <a:t>Construct a knowledge </a:t>
            </a:r>
            <a:r>
              <a:rPr lang="en-US" altLang="zh-CN" dirty="0" smtClean="0"/>
              <a:t>graph</a:t>
            </a:r>
          </a:p>
          <a:p>
            <a:r>
              <a:rPr lang="en-US" altLang="zh-CN" dirty="0"/>
              <a:t>Machine understandable </a:t>
            </a:r>
          </a:p>
          <a:p>
            <a:endParaRPr lang="zh-CN" altLang="en-US" dirty="0"/>
          </a:p>
          <a:p>
            <a:endParaRPr lang="en-US" altLang="zh-CN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</a:t>
            </a:fld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571" y="1600200"/>
            <a:ext cx="5321011" cy="443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7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Present status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Domain specific knowledge base</a:t>
            </a:r>
            <a:endParaRPr lang="zh-CN" dirty="0"/>
          </a:p>
          <a:p>
            <a:r>
              <a:rPr lang="en-US" altLang="zh-CN" dirty="0" smtClean="0"/>
              <a:t>Isolation among </a:t>
            </a:r>
            <a:r>
              <a:rPr lang="en-US" altLang="zh-CN" dirty="0" err="1" smtClean="0"/>
              <a:t>WoT</a:t>
            </a:r>
            <a:r>
              <a:rPr lang="en-US" altLang="zh-CN" dirty="0" smtClean="0"/>
              <a:t> application</a:t>
            </a:r>
          </a:p>
          <a:p>
            <a:pPr marL="0" indent="0">
              <a:buNone/>
            </a:pPr>
            <a:endParaRPr lang="zh-CN" dirty="0"/>
          </a:p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269" y="2277340"/>
            <a:ext cx="2105025" cy="179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620" y="1398587"/>
            <a:ext cx="2409825" cy="1133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222" y="4531590"/>
            <a:ext cx="1838325" cy="1581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1231" y="3319461"/>
            <a:ext cx="14668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 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621645" cy="4571999"/>
          </a:xfrm>
        </p:spPr>
        <p:txBody>
          <a:bodyPr/>
          <a:lstStyle/>
          <a:p>
            <a:r>
              <a:rPr lang="en-US" altLang="zh-CN" dirty="0" smtClean="0"/>
              <a:t>Connect </a:t>
            </a:r>
            <a:r>
              <a:rPr lang="en-US" altLang="zh-CN" dirty="0"/>
              <a:t>them </a:t>
            </a:r>
            <a:r>
              <a:rPr lang="en-US" altLang="zh-CN" dirty="0" smtClean="0"/>
              <a:t>together</a:t>
            </a:r>
          </a:p>
          <a:p>
            <a:r>
              <a:rPr lang="en-US" altLang="zh-CN" dirty="0"/>
              <a:t>Growing </a:t>
            </a:r>
            <a:r>
              <a:rPr lang="en-US" altLang="zh-CN" dirty="0" smtClean="0"/>
              <a:t>body</a:t>
            </a:r>
          </a:p>
          <a:p>
            <a:r>
              <a:rPr lang="en-US" altLang="zh-CN" dirty="0" smtClean="0"/>
              <a:t>Ambiguity : different definition but the same meaning </a:t>
            </a:r>
            <a:endParaRPr lang="zh-CN" altLang="en-US" dirty="0"/>
          </a:p>
          <a:p>
            <a:r>
              <a:rPr lang="en-US" altLang="zh-CN" dirty="0" smtClean="0"/>
              <a:t>Take a global domain independent knowledge base as medium</a:t>
            </a:r>
          </a:p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5</a:t>
            </a:fld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536" y="1600200"/>
            <a:ext cx="60293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1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Semantic annotation system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6</a:t>
            </a:fld>
            <a:endParaRPr lang="en-US" altLang="zh-CN" dirty="0"/>
          </a:p>
        </p:txBody>
      </p:sp>
      <p:sp>
        <p:nvSpPr>
          <p:cNvPr id="39" name="Chord 38"/>
          <p:cNvSpPr/>
          <p:nvPr/>
        </p:nvSpPr>
        <p:spPr>
          <a:xfrm rot="1271877">
            <a:off x="1034472" y="2724727"/>
            <a:ext cx="1791854" cy="189345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hord 39"/>
          <p:cNvSpPr/>
          <p:nvPr/>
        </p:nvSpPr>
        <p:spPr>
          <a:xfrm rot="12157152">
            <a:off x="2087055" y="2724727"/>
            <a:ext cx="1791854" cy="189345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209963" y="3362037"/>
            <a:ext cx="111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</a:t>
            </a:r>
            <a:r>
              <a:rPr lang="en-US" b="1" dirty="0" smtClean="0"/>
              <a:t>anual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2627745" y="3362037"/>
            <a:ext cx="139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Automatic</a:t>
            </a:r>
            <a:endParaRPr lang="en-US" b="1" dirty="0"/>
          </a:p>
        </p:txBody>
      </p:sp>
      <p:sp>
        <p:nvSpPr>
          <p:cNvPr id="43" name="Down Arrow 42"/>
          <p:cNvSpPr/>
          <p:nvPr/>
        </p:nvSpPr>
        <p:spPr>
          <a:xfrm rot="16200000">
            <a:off x="4426164" y="2658116"/>
            <a:ext cx="2512291" cy="210199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756000" y="3362037"/>
            <a:ext cx="1597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generate</a:t>
            </a:r>
            <a:endParaRPr lang="en-US" sz="2400" b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290" y="2233068"/>
            <a:ext cx="3403602" cy="275051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190507" y="5255492"/>
            <a:ext cx="426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Networked knowledge infrastructure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45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Manual annotation tool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68745"/>
          </a:xfrm>
        </p:spPr>
        <p:txBody>
          <a:bodyPr/>
          <a:lstStyle/>
          <a:p>
            <a:r>
              <a:rPr lang="en-US" altLang="zh-CN" dirty="0" smtClean="0"/>
              <a:t>Ontology design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7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24" y="2190749"/>
            <a:ext cx="7865879" cy="36651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820727" y="2264639"/>
            <a:ext cx="1597891" cy="404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64000" y="4027055"/>
            <a:ext cx="1080655" cy="350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54913" y="3432894"/>
            <a:ext cx="993669" cy="354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64000" y="3081913"/>
            <a:ext cx="1080655" cy="3509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51036" y="4863669"/>
            <a:ext cx="706581" cy="322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23499" y="4872904"/>
            <a:ext cx="899701" cy="272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31135" y="4027055"/>
            <a:ext cx="1080655" cy="350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31134" y="3060407"/>
            <a:ext cx="1080655" cy="3509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711836" y="2264639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 </a:t>
            </a:r>
            <a:r>
              <a:rPr lang="en-US" altLang="zh-CN" dirty="0" smtClean="0"/>
              <a:t>for ontology: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64000" y="3031411"/>
            <a:ext cx="1080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Air conditioner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086879" y="4023301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Thermometer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23243" y="4794110"/>
            <a:ext cx="1080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High temperature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704718" y="34530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Camera 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6723308" y="4878246"/>
            <a:ext cx="1407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Light </a:t>
            </a:r>
            <a:r>
              <a:rPr lang="en-US" sz="1200" dirty="0" smtClean="0"/>
              <a:t>pollution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785373" y="4027382"/>
            <a:ext cx="1172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Gas detector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831134" y="3083797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Air cleaner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835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Manual annotation tool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899" y="1600201"/>
            <a:ext cx="3852717" cy="41362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Proof-of-concept Implementation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8</a:t>
            </a:fld>
            <a:endParaRPr lang="en-US" altLang="zh-CN"/>
          </a:p>
        </p:txBody>
      </p:sp>
      <p:pic>
        <p:nvPicPr>
          <p:cNvPr id="25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39256" y="3022600"/>
            <a:ext cx="928688" cy="992188"/>
          </a:xfrm>
          <a:prstGeom prst="rect">
            <a:avLst/>
          </a:prstGeom>
        </p:spPr>
      </p:pic>
      <p:pic>
        <p:nvPicPr>
          <p:cNvPr id="26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56" y="3081338"/>
            <a:ext cx="928688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Oval Callout 27"/>
          <p:cNvSpPr/>
          <p:nvPr/>
        </p:nvSpPr>
        <p:spPr>
          <a:xfrm>
            <a:off x="3759344" y="4216400"/>
            <a:ext cx="1674812" cy="857250"/>
          </a:xfrm>
          <a:prstGeom prst="wedgeEllipseCallout">
            <a:avLst>
              <a:gd name="adj1" fmla="val 55124"/>
              <a:gd name="adj2" fmla="val -10029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4143519" y="4460875"/>
            <a:ext cx="892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>
                <a:solidFill>
                  <a:schemeClr val="tx1"/>
                </a:solidFill>
                <a:cs typeface="幼圆"/>
              </a:rPr>
              <a:t>Mysql</a:t>
            </a:r>
            <a:endParaRPr lang="en-US" altLang="en-US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stCxn id="26" idx="2"/>
          </p:cNvCxnSpPr>
          <p:nvPr/>
        </p:nvCxnSpPr>
        <p:spPr>
          <a:xfrm>
            <a:off x="6100906" y="4073525"/>
            <a:ext cx="830263" cy="996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7583631" y="3984625"/>
            <a:ext cx="831850" cy="1085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Vertical Scroll 32"/>
          <p:cNvSpPr/>
          <p:nvPr/>
        </p:nvSpPr>
        <p:spPr>
          <a:xfrm>
            <a:off x="6226319" y="5195888"/>
            <a:ext cx="2062162" cy="889000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TextBox 17"/>
          <p:cNvSpPr txBox="1">
            <a:spLocks noChangeArrowheads="1"/>
          </p:cNvSpPr>
          <p:nvPr/>
        </p:nvSpPr>
        <p:spPr bwMode="auto">
          <a:xfrm>
            <a:off x="6321569" y="5456238"/>
            <a:ext cx="1873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>
                <a:solidFill>
                  <a:schemeClr val="tx1"/>
                </a:solidFill>
              </a:rPr>
              <a:t>Web Front end</a:t>
            </a:r>
          </a:p>
        </p:txBody>
      </p:sp>
      <p:sp>
        <p:nvSpPr>
          <p:cNvPr id="39" name="Oval Callout 38"/>
          <p:cNvSpPr/>
          <p:nvPr/>
        </p:nvSpPr>
        <p:spPr>
          <a:xfrm>
            <a:off x="8944841" y="2135188"/>
            <a:ext cx="1673225" cy="857250"/>
          </a:xfrm>
          <a:prstGeom prst="wedgeEllipseCallout">
            <a:avLst>
              <a:gd name="adj1" fmla="val -40155"/>
              <a:gd name="adj2" fmla="val 625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9182966" y="2330450"/>
            <a:ext cx="1268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cs typeface="幼圆"/>
              </a:rPr>
              <a:t>Jena-TDB</a:t>
            </a:r>
          </a:p>
        </p:txBody>
      </p:sp>
    </p:spTree>
    <p:extLst>
      <p:ext uri="{BB962C8B-B14F-4D97-AF65-F5344CB8AC3E}">
        <p14:creationId xmlns:p14="http://schemas.microsoft.com/office/powerpoint/2010/main" val="179889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Manual annotation tool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899" y="1600201"/>
            <a:ext cx="3852717" cy="413624"/>
          </a:xfrm>
        </p:spPr>
        <p:txBody>
          <a:bodyPr>
            <a:normAutofit/>
          </a:bodyPr>
          <a:lstStyle/>
          <a:p>
            <a:r>
              <a:rPr lang="en-GB" dirty="0"/>
              <a:t>I</a:t>
            </a:r>
            <a:r>
              <a:rPr lang="en-GB" dirty="0" smtClean="0"/>
              <a:t>nitial </a:t>
            </a:r>
            <a:r>
              <a:rPr lang="en-GB" dirty="0"/>
              <a:t>local knowledge base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9</a:t>
            </a:fld>
            <a:endParaRPr lang="en-US" altLang="zh-CN"/>
          </a:p>
        </p:txBody>
      </p:sp>
      <p:pic>
        <p:nvPicPr>
          <p:cNvPr id="205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546" y="2440864"/>
            <a:ext cx="6331382" cy="3388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59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学术文献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f583bd66513a361a730282b6a794e35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841151cf538834e171094e4faaf2d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此值表示保存或修订次数。该应用程序负责在每次修订后更新此值。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22C80C-2A12-4ADF-A25C-A987BFB8D7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159749-484A-4444-8368-710F51146B8D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7E0F479-A72A-4310-AA64-690A596FA5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</TotalTime>
  <Words>279</Words>
  <Application>Microsoft Office PowerPoint</Application>
  <PresentationFormat>Widescreen</PresentationFormat>
  <Paragraphs>98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Euphemia</vt:lpstr>
      <vt:lpstr>Microsoft YaHei UI</vt:lpstr>
      <vt:lpstr>Arial</vt:lpstr>
      <vt:lpstr>Century Gothic</vt:lpstr>
      <vt:lpstr>Wingdings</vt:lpstr>
      <vt:lpstr>幼圆</vt:lpstr>
      <vt:lpstr>学术文献 16x9</vt:lpstr>
      <vt:lpstr>A Semantic Annotation System for Web of Things</vt:lpstr>
      <vt:lpstr>Web of Things</vt:lpstr>
      <vt:lpstr>Semantic annotation</vt:lpstr>
      <vt:lpstr>Present status</vt:lpstr>
      <vt:lpstr>Motivation </vt:lpstr>
      <vt:lpstr>Semantic annotation system</vt:lpstr>
      <vt:lpstr>Manual annotation tool</vt:lpstr>
      <vt:lpstr>Manual annotation tool</vt:lpstr>
      <vt:lpstr>Manual annotation tool</vt:lpstr>
      <vt:lpstr>Manual annotation tool</vt:lpstr>
      <vt:lpstr>Manual annotation tool</vt:lpstr>
      <vt:lpstr>Automatic annotation tool</vt:lpstr>
      <vt:lpstr>Automatic annotation tool</vt:lpstr>
      <vt:lpstr>Automatic annotation tool</vt:lpstr>
      <vt:lpstr>Automatic annotation tool</vt:lpstr>
      <vt:lpstr>Usage of the knowledge graph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标题与图片版式</dc:title>
  <dc:creator>Summer</dc:creator>
  <cp:lastModifiedBy>Sicong Du</cp:lastModifiedBy>
  <cp:revision>37</cp:revision>
  <dcterms:created xsi:type="dcterms:W3CDTF">2013-04-05T19:49:59Z</dcterms:created>
  <dcterms:modified xsi:type="dcterms:W3CDTF">2017-05-16T09:17:16Z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sMyDocuments">
    <vt:bool>true</vt:bool>
  </property>
</Properties>
</file>